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29" autoAdjust="0"/>
    <p:restoredTop sz="95827" autoAdjust="0"/>
  </p:normalViewPr>
  <p:slideViewPr>
    <p:cSldViewPr snapToGrid="0" snapToObjects="1">
      <p:cViewPr varScale="1">
        <p:scale>
          <a:sx n="16" d="100"/>
          <a:sy n="16" d="100"/>
        </p:scale>
        <p:origin x="3664" y="328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15/03/2019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94548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4585726"/>
            <a:ext cx="9122379" cy="59159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 dirty="0"/>
                <a:t>FreeST is a polymorphic functional language with c</a:t>
              </a:r>
              <a:r>
                <a:rPr lang="en-US" sz="4800" dirty="0" err="1"/>
                <a:t>ontext</a:t>
              </a:r>
              <a:r>
                <a:rPr lang="en-US" sz="4800" dirty="0"/>
                <a:t>-free session types</a:t>
              </a:r>
              <a:endParaRPr lang="pt-PT" sz="4800" kern="1200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 dirty="0"/>
                <a:t>Features full type equivalence via a novel algorithm embedded in the compiler</a:t>
              </a:r>
              <a:endParaRPr lang="pt-PT" sz="4800" kern="120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 dirty="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 dirty="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dirty="0"/>
                <a:t>Polymorphic type application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dirty="0"/>
                <a:t>Transmission </a:t>
              </a:r>
              <a:r>
                <a:rPr lang="pt-PT" sz="4800" kern="1200" dirty="0" err="1"/>
                <a:t>of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arbitrary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types</a:t>
              </a:r>
              <a:endParaRPr lang="pt-PT" sz="4800" kern="1200" dirty="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dirty="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dirty="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 dirty="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800" b="1" dirty="0">
                <a:solidFill>
                  <a:srgbClr val="912356"/>
                </a:solidFill>
              </a:rPr>
              <a:t>Acknowledgments</a:t>
            </a:r>
            <a:r>
              <a:rPr lang="pt-PT" sz="3800" dirty="0"/>
              <a:t>: </a:t>
            </a:r>
            <a:r>
              <a:rPr lang="en-US" sz="3800" dirty="0"/>
              <a:t>This work was supported by FCT through project Confident (PTDC/EEICTP/4503/2014), by the LASIGE research Unit (UID/CEC/00408/2019) and by Cost Action CA15123 </a:t>
            </a:r>
            <a:r>
              <a:rPr lang="en-US" sz="3800" dirty="0" err="1"/>
              <a:t>EUTypes</a:t>
            </a:r>
            <a:r>
              <a:rPr lang="en-US" sz="3800" dirty="0"/>
              <a:t>, supported by COST (European Cooperation in Science and Technology).</a:t>
            </a:r>
            <a:endParaRPr lang="pt-PT" sz="3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495532"/>
            <a:ext cx="8820000" cy="6943468"/>
            <a:chOff x="1531959" y="5952732"/>
            <a:chExt cx="8820000" cy="6943468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75177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59400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800" dirty="0" err="1"/>
                <a:t>FreeST</a:t>
              </a:r>
              <a:r>
                <a:rPr lang="en-US" sz="3800" dirty="0"/>
                <a:t> is an experimental concurrent programming language. Based on a core linear functional programming language, it features primitives to fork new threads, and for channel creation and communication.</a:t>
              </a:r>
            </a:p>
            <a:p>
              <a:pPr algn="just"/>
              <a:r>
                <a:rPr lang="en-US" sz="38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8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4793312"/>
            <a:ext cx="27905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000" b="1" dirty="0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5893554"/>
            <a:ext cx="9000000" cy="5012238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800" dirty="0"/>
              <a:t>Serialize a tree object on a channel. The aim is to transform a tree by interacting with a </a:t>
            </a:r>
            <a:r>
              <a:rPr lang="pt-PT" sz="3800" dirty="0"/>
              <a:t>remote server. </a:t>
            </a:r>
            <a:r>
              <a:rPr lang="en-US" sz="3800" dirty="0"/>
              <a:t>The client process streams a tree on a (single) channel. </a:t>
            </a:r>
            <a:r>
              <a:rPr lang="en-US" sz="38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8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8998941"/>
            <a:ext cx="9711915" cy="21544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400" b="1" dirty="0">
                <a:solidFill>
                  <a:srgbClr val="800066"/>
                </a:solidFill>
              </a:rPr>
              <a:t>data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 err="1">
                <a:solidFill>
                  <a:srgbClr val="000000"/>
                </a:solidFill>
              </a:rPr>
              <a:t>Tree</a:t>
            </a:r>
            <a:r>
              <a:rPr lang="pt-PT" sz="3400" dirty="0">
                <a:solidFill>
                  <a:srgbClr val="000000"/>
                </a:solidFill>
              </a:rPr>
              <a:t> = </a:t>
            </a:r>
            <a:r>
              <a:rPr lang="pt-PT" sz="3400" dirty="0" err="1">
                <a:solidFill>
                  <a:srgbClr val="000000"/>
                </a:solidFill>
              </a:rPr>
              <a:t>Leaf</a:t>
            </a:r>
            <a:r>
              <a:rPr lang="pt-PT" sz="3400" dirty="0">
                <a:solidFill>
                  <a:srgbClr val="000000"/>
                </a:solidFill>
              </a:rPr>
              <a:t> | Node </a:t>
            </a:r>
            <a:r>
              <a:rPr lang="pt-PT" sz="3400" b="1" dirty="0" err="1">
                <a:solidFill>
                  <a:srgbClr val="800066"/>
                </a:solidFill>
              </a:rPr>
              <a:t>Int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 err="1">
                <a:solidFill>
                  <a:srgbClr val="000000"/>
                </a:solidFill>
              </a:rPr>
              <a:t>Tree</a:t>
            </a:r>
            <a:r>
              <a:rPr lang="pt-PT" sz="3400" dirty="0">
                <a:solidFill>
                  <a:srgbClr val="000000"/>
                </a:solidFill>
              </a:rPr>
              <a:t> </a:t>
            </a:r>
            <a:r>
              <a:rPr lang="pt-PT" sz="3400" dirty="0" err="1">
                <a:solidFill>
                  <a:srgbClr val="000000"/>
                </a:solidFill>
              </a:rPr>
              <a:t>Tree</a:t>
            </a:r>
            <a:endParaRPr lang="pt-PT" sz="3400" b="1" dirty="0">
              <a:solidFill>
                <a:srgbClr val="800066"/>
              </a:solidFill>
            </a:endParaRPr>
          </a:p>
          <a:p>
            <a:r>
              <a:rPr lang="pt-PT" sz="3400" b="1" dirty="0" err="1">
                <a:solidFill>
                  <a:srgbClr val="800066"/>
                </a:solidFill>
              </a:rPr>
              <a:t>type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 err="1">
                <a:solidFill>
                  <a:srgbClr val="000000"/>
                </a:solidFill>
              </a:rPr>
              <a:t>TreeC</a:t>
            </a:r>
            <a:r>
              <a:rPr lang="pt-PT" sz="3400" dirty="0">
                <a:solidFill>
                  <a:srgbClr val="000000"/>
                </a:solidFill>
              </a:rPr>
              <a:t> = +{</a:t>
            </a:r>
            <a:r>
              <a:rPr lang="pt-PT" sz="3400" dirty="0" err="1">
                <a:solidFill>
                  <a:srgbClr val="000000"/>
                </a:solidFill>
              </a:rPr>
              <a:t>Leaf</a:t>
            </a:r>
            <a:r>
              <a:rPr lang="pt-PT" sz="3400" dirty="0">
                <a:solidFill>
                  <a:srgbClr val="000000"/>
                </a:solidFill>
              </a:rPr>
              <a:t>: </a:t>
            </a:r>
            <a:r>
              <a:rPr lang="pt-PT" sz="3400" b="1" dirty="0" err="1">
                <a:solidFill>
                  <a:srgbClr val="800066"/>
                </a:solidFill>
              </a:rPr>
              <a:t>Skip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, </a:t>
            </a:r>
          </a:p>
          <a:p>
            <a:r>
              <a:rPr lang="pt-PT" sz="3400" dirty="0">
                <a:solidFill>
                  <a:srgbClr val="000000"/>
                </a:solidFill>
              </a:rPr>
              <a:t>                           Node: !</a:t>
            </a:r>
            <a:r>
              <a:rPr lang="pt-PT" sz="3400" b="1" dirty="0" err="1">
                <a:solidFill>
                  <a:srgbClr val="800066"/>
                </a:solidFill>
              </a:rPr>
              <a:t>Int</a:t>
            </a:r>
            <a:r>
              <a:rPr lang="pt-PT" sz="3400" dirty="0">
                <a:solidFill>
                  <a:srgbClr val="000000"/>
                </a:solidFill>
              </a:rPr>
              <a:t>; </a:t>
            </a:r>
            <a:r>
              <a:rPr lang="pt-PT" sz="3400" dirty="0" err="1">
                <a:solidFill>
                  <a:srgbClr val="000000"/>
                </a:solidFill>
              </a:rPr>
              <a:t>TreeC</a:t>
            </a:r>
            <a:r>
              <a:rPr lang="pt-PT" sz="3400" dirty="0">
                <a:solidFill>
                  <a:srgbClr val="000000"/>
                </a:solidFill>
              </a:rPr>
              <a:t>; </a:t>
            </a:r>
            <a:r>
              <a:rPr lang="pt-PT" sz="3400" dirty="0" err="1">
                <a:solidFill>
                  <a:srgbClr val="000000"/>
                </a:solidFill>
              </a:rPr>
              <a:t>TreeC</a:t>
            </a:r>
            <a:r>
              <a:rPr lang="pt-PT" sz="3400" dirty="0">
                <a:solidFill>
                  <a:srgbClr val="000000"/>
                </a:solidFill>
              </a:rPr>
              <a:t>; ?</a:t>
            </a:r>
            <a:r>
              <a:rPr lang="pt-PT" sz="3400" b="1" dirty="0" err="1">
                <a:solidFill>
                  <a:srgbClr val="800066"/>
                </a:solidFill>
              </a:rPr>
              <a:t>Int</a:t>
            </a:r>
            <a:r>
              <a:rPr lang="pt-PT" sz="3400" dirty="0">
                <a:solidFill>
                  <a:srgbClr val="000000"/>
                </a:solidFill>
              </a:rPr>
              <a:t>}</a:t>
            </a:r>
          </a:p>
          <a:p>
            <a:r>
              <a:rPr lang="pt-PT" sz="3400" b="1" dirty="0" err="1">
                <a:solidFill>
                  <a:srgbClr val="800066"/>
                </a:solidFill>
              </a:rPr>
              <a:t>type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 err="1">
                <a:solidFill>
                  <a:srgbClr val="000000"/>
                </a:solidFill>
              </a:rPr>
              <a:t>TreeS</a:t>
            </a:r>
            <a:r>
              <a:rPr lang="pt-PT" sz="3400" dirty="0">
                <a:solidFill>
                  <a:srgbClr val="000000"/>
                </a:solidFill>
              </a:rPr>
              <a:t> = +{</a:t>
            </a:r>
            <a:r>
              <a:rPr lang="pt-PT" sz="3400" dirty="0" err="1">
                <a:solidFill>
                  <a:srgbClr val="000000"/>
                </a:solidFill>
              </a:rPr>
              <a:t>Leaf</a:t>
            </a:r>
            <a:r>
              <a:rPr lang="pt-PT" sz="3400" dirty="0">
                <a:solidFill>
                  <a:srgbClr val="000000"/>
                </a:solidFill>
              </a:rPr>
              <a:t>: </a:t>
            </a:r>
            <a:r>
              <a:rPr lang="pt-PT" sz="3400" b="1" dirty="0" err="1">
                <a:solidFill>
                  <a:srgbClr val="800066"/>
                </a:solidFill>
              </a:rPr>
              <a:t>Skip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, </a:t>
            </a:r>
          </a:p>
          <a:p>
            <a:r>
              <a:rPr lang="pt-PT" sz="3400" dirty="0">
                <a:solidFill>
                  <a:srgbClr val="000000"/>
                </a:solidFill>
              </a:rPr>
              <a:t>                           Node: ?</a:t>
            </a:r>
            <a:r>
              <a:rPr lang="pt-PT" sz="3400" b="1" dirty="0" err="1">
                <a:solidFill>
                  <a:srgbClr val="800066"/>
                </a:solidFill>
              </a:rPr>
              <a:t>Int</a:t>
            </a:r>
            <a:r>
              <a:rPr lang="pt-PT" sz="3400" dirty="0">
                <a:solidFill>
                  <a:srgbClr val="000000"/>
                </a:solidFill>
              </a:rPr>
              <a:t>; </a:t>
            </a:r>
            <a:r>
              <a:rPr lang="pt-PT" sz="3400" dirty="0" err="1">
                <a:solidFill>
                  <a:srgbClr val="000000"/>
                </a:solidFill>
              </a:rPr>
              <a:t>TreeS</a:t>
            </a:r>
            <a:r>
              <a:rPr lang="pt-PT" sz="3400" dirty="0">
                <a:solidFill>
                  <a:srgbClr val="000000"/>
                </a:solidFill>
              </a:rPr>
              <a:t>; </a:t>
            </a:r>
            <a:r>
              <a:rPr lang="pt-PT" sz="3400" dirty="0" err="1">
                <a:solidFill>
                  <a:srgbClr val="000000"/>
                </a:solidFill>
              </a:rPr>
              <a:t>TreeS</a:t>
            </a:r>
            <a:r>
              <a:rPr lang="pt-PT" sz="3400" dirty="0">
                <a:solidFill>
                  <a:srgbClr val="000000"/>
                </a:solidFill>
              </a:rPr>
              <a:t>; !</a:t>
            </a:r>
            <a:r>
              <a:rPr lang="pt-PT" sz="3400" b="1" dirty="0" err="1">
                <a:solidFill>
                  <a:srgbClr val="800066"/>
                </a:solidFill>
              </a:rPr>
              <a:t>Int</a:t>
            </a:r>
            <a:r>
              <a:rPr lang="pt-PT" sz="3400" dirty="0">
                <a:solidFill>
                  <a:srgbClr val="000000"/>
                </a:solidFill>
              </a:rPr>
              <a:t>}</a:t>
            </a:r>
          </a:p>
          <a:p>
            <a:endParaRPr lang="pt-PT" sz="3400" dirty="0">
              <a:solidFill>
                <a:srgbClr val="000000"/>
              </a:solidFill>
            </a:endParaRPr>
          </a:p>
          <a:p>
            <a:r>
              <a:rPr lang="pt-PT" sz="3400" dirty="0" err="1">
                <a:solidFill>
                  <a:srgbClr val="000000"/>
                </a:solidFill>
              </a:rPr>
              <a:t>tranf</a:t>
            </a:r>
            <a:r>
              <a:rPr lang="pt-PT" sz="3400" dirty="0">
                <a:solidFill>
                  <a:srgbClr val="000000"/>
                </a:solidFill>
              </a:rPr>
              <a:t> : </a:t>
            </a:r>
            <a:r>
              <a:rPr lang="pt-PT" sz="3400" b="1" dirty="0" err="1">
                <a:solidFill>
                  <a:srgbClr val="800066"/>
                </a:solidFill>
              </a:rPr>
              <a:t>forall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⍺ =&gt; Tree  </a:t>
            </a:r>
            <a:r>
              <a:rPr lang="en-US" sz="3400" dirty="0"/>
              <a:t>–</a:t>
            </a:r>
            <a:r>
              <a:rPr lang="pt-PT" sz="3400" dirty="0">
                <a:solidFill>
                  <a:srgbClr val="000000"/>
                </a:solidFill>
              </a:rPr>
              <a:t>&gt; </a:t>
            </a:r>
            <a:r>
              <a:rPr lang="pt-PT" sz="3400" dirty="0" err="1">
                <a:solidFill>
                  <a:srgbClr val="000000"/>
                </a:solidFill>
              </a:rPr>
              <a:t>TreeC</a:t>
            </a:r>
            <a:r>
              <a:rPr lang="pt-PT" sz="3400" dirty="0">
                <a:solidFill>
                  <a:srgbClr val="000000"/>
                </a:solidFill>
              </a:rPr>
              <a:t>; ⍺ </a:t>
            </a:r>
            <a:r>
              <a:rPr lang="en-US" sz="3400" dirty="0"/>
              <a:t>–</a:t>
            </a:r>
            <a:r>
              <a:rPr lang="pt-PT" sz="3400" dirty="0">
                <a:solidFill>
                  <a:srgbClr val="000000"/>
                </a:solidFill>
              </a:rPr>
              <a:t>&gt; (Tree, ⍺)</a:t>
            </a:r>
            <a:endParaRPr lang="pt-PT" sz="3400" b="1" spc="-1" dirty="0">
              <a:solidFill>
                <a:srgbClr val="9E1F5C"/>
              </a:solidFill>
            </a:endParaRPr>
          </a:p>
          <a:p>
            <a:r>
              <a:rPr lang="pt-PT" sz="3400" dirty="0" err="1">
                <a:solidFill>
                  <a:srgbClr val="000000"/>
                </a:solidFill>
              </a:rPr>
              <a:t>tranf</a:t>
            </a:r>
            <a:r>
              <a:rPr lang="pt-PT" sz="3400" dirty="0">
                <a:solidFill>
                  <a:srgbClr val="000000"/>
                </a:solidFill>
              </a:rPr>
              <a:t> tree c =</a:t>
            </a:r>
          </a:p>
          <a:p>
            <a:r>
              <a:rPr lang="pt-PT" sz="3400" dirty="0">
                <a:solidFill>
                  <a:srgbClr val="808080"/>
                </a:solidFill>
              </a:rPr>
              <a:t>   </a:t>
            </a:r>
            <a:r>
              <a:rPr lang="pt-PT" sz="3400" b="1" dirty="0">
                <a:solidFill>
                  <a:srgbClr val="800066"/>
                </a:solidFill>
              </a:rPr>
              <a:t>case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tree </a:t>
            </a:r>
            <a:r>
              <a:rPr lang="pt-PT" sz="3400" b="1" dirty="0">
                <a:solidFill>
                  <a:srgbClr val="800066"/>
                </a:solidFill>
              </a:rPr>
              <a:t>of</a:t>
            </a:r>
          </a:p>
          <a:p>
            <a:r>
              <a:rPr lang="pt-PT" sz="3400" dirty="0">
                <a:solidFill>
                  <a:srgbClr val="808080"/>
                </a:solidFill>
              </a:rPr>
              <a:t>      </a:t>
            </a:r>
            <a:r>
              <a:rPr lang="pt-PT" sz="3400" dirty="0" err="1">
                <a:solidFill>
                  <a:srgbClr val="000000"/>
                </a:solidFill>
              </a:rPr>
              <a:t>Leaf</a:t>
            </a:r>
            <a:r>
              <a:rPr lang="pt-PT" sz="3400" dirty="0">
                <a:solidFill>
                  <a:srgbClr val="000000"/>
                </a:solidFill>
              </a:rPr>
              <a:t> </a:t>
            </a:r>
            <a:r>
              <a:rPr lang="en-US" sz="3400" dirty="0"/>
              <a:t>–</a:t>
            </a:r>
            <a:r>
              <a:rPr lang="pt-PT" sz="34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dirty="0">
                <a:solidFill>
                  <a:srgbClr val="000000"/>
                </a:solidFill>
              </a:rPr>
              <a:t>(</a:t>
            </a:r>
            <a:r>
              <a:rPr lang="pt-PT" sz="3400" dirty="0" err="1">
                <a:solidFill>
                  <a:srgbClr val="000000"/>
                </a:solidFill>
              </a:rPr>
              <a:t>Leaf</a:t>
            </a:r>
            <a:r>
              <a:rPr lang="pt-PT" sz="3400" dirty="0">
                <a:solidFill>
                  <a:srgbClr val="000000"/>
                </a:solidFill>
              </a:rPr>
              <a:t> , </a:t>
            </a:r>
            <a:r>
              <a:rPr lang="pt-PT" sz="3400" b="1" dirty="0" err="1">
                <a:solidFill>
                  <a:srgbClr val="800066"/>
                </a:solidFill>
              </a:rPr>
              <a:t>select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 err="1">
                <a:solidFill>
                  <a:srgbClr val="000000"/>
                </a:solidFill>
              </a:rPr>
              <a:t>Leaf</a:t>
            </a:r>
            <a:r>
              <a:rPr lang="pt-PT" sz="3400" dirty="0">
                <a:solidFill>
                  <a:srgbClr val="000000"/>
                </a:solidFill>
              </a:rPr>
              <a:t> c )                   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3400" dirty="0">
              <a:solidFill>
                <a:srgbClr val="000000"/>
              </a:solidFill>
            </a:endParaRPr>
          </a:p>
          <a:p>
            <a:r>
              <a:rPr lang="pt-PT" sz="3400" dirty="0">
                <a:solidFill>
                  <a:srgbClr val="808080"/>
                </a:solidFill>
              </a:rPr>
              <a:t>      </a:t>
            </a:r>
            <a:r>
              <a:rPr lang="pt-PT" sz="3400" dirty="0">
                <a:solidFill>
                  <a:srgbClr val="000000"/>
                </a:solidFill>
              </a:rPr>
              <a:t>Node x l r </a:t>
            </a:r>
            <a:r>
              <a:rPr lang="en-US" sz="3400" dirty="0"/>
              <a:t>–</a:t>
            </a:r>
            <a:r>
              <a:rPr lang="pt-PT" sz="34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c = </a:t>
            </a:r>
            <a:r>
              <a:rPr lang="pt-PT" sz="3400" b="1" dirty="0">
                <a:solidFill>
                  <a:srgbClr val="800066"/>
                </a:solidFill>
              </a:rPr>
              <a:t>select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Node c </a:t>
            </a:r>
            <a:r>
              <a:rPr lang="pt-PT" sz="3400" b="1" dirty="0">
                <a:solidFill>
                  <a:srgbClr val="800066"/>
                </a:solidFill>
              </a:rPr>
              <a:t>in </a:t>
            </a:r>
          </a:p>
          <a:p>
            <a:r>
              <a:rPr lang="pt-PT" sz="3400" b="1" dirty="0">
                <a:solidFill>
                  <a:srgbClr val="800066"/>
                </a:solidFill>
              </a:rPr>
              <a:t>                           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3400" dirty="0">
                <a:solidFill>
                  <a:srgbClr val="808080"/>
                </a:solidFill>
              </a:rPr>
              <a:t>         </a:t>
            </a:r>
            <a:r>
              <a:rPr lang="de-DE" sz="3400" b="1" dirty="0" err="1">
                <a:solidFill>
                  <a:srgbClr val="800066"/>
                </a:solidFill>
              </a:rPr>
              <a:t>let</a:t>
            </a:r>
            <a:r>
              <a:rPr lang="de-DE" sz="3400" dirty="0">
                <a:solidFill>
                  <a:srgbClr val="800066"/>
                </a:solidFill>
              </a:rPr>
              <a:t> </a:t>
            </a:r>
            <a:r>
              <a:rPr lang="de-DE" sz="3400" dirty="0">
                <a:solidFill>
                  <a:srgbClr val="000000"/>
                </a:solidFill>
              </a:rPr>
              <a:t>c = </a:t>
            </a:r>
            <a:r>
              <a:rPr lang="de-DE" sz="3400" b="1" dirty="0">
                <a:solidFill>
                  <a:srgbClr val="800066"/>
                </a:solidFill>
              </a:rPr>
              <a:t>send</a:t>
            </a:r>
            <a:r>
              <a:rPr lang="de-DE" sz="3400" dirty="0">
                <a:solidFill>
                  <a:srgbClr val="800066"/>
                </a:solidFill>
              </a:rPr>
              <a:t> </a:t>
            </a:r>
            <a:r>
              <a:rPr lang="de-DE" sz="3400" dirty="0">
                <a:solidFill>
                  <a:srgbClr val="000000"/>
                </a:solidFill>
              </a:rPr>
              <a:t>x c </a:t>
            </a:r>
            <a:r>
              <a:rPr lang="de-DE" sz="3400" b="1" dirty="0">
                <a:solidFill>
                  <a:srgbClr val="800066"/>
                </a:solidFill>
              </a:rPr>
              <a:t>in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3400" b="1" dirty="0">
              <a:solidFill>
                <a:srgbClr val="800066"/>
              </a:solidFill>
            </a:endParaRP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l , c = </a:t>
            </a:r>
            <a:r>
              <a:rPr lang="pt-PT" sz="3400" dirty="0" err="1">
                <a:solidFill>
                  <a:srgbClr val="000000"/>
                </a:solidFill>
              </a:rPr>
              <a:t>tranf</a:t>
            </a:r>
            <a:r>
              <a:rPr lang="pt-PT" sz="3400" dirty="0">
                <a:solidFill>
                  <a:srgbClr val="000000"/>
                </a:solidFill>
              </a:rPr>
              <a:t> [TreeC ; ?</a:t>
            </a:r>
            <a:r>
              <a:rPr lang="pt-PT" sz="3400" b="1" dirty="0">
                <a:solidFill>
                  <a:srgbClr val="800066"/>
                </a:solidFill>
              </a:rPr>
              <a:t>Int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; a] l c </a:t>
            </a:r>
            <a:r>
              <a:rPr lang="pt-PT" sz="3400" b="1" dirty="0">
                <a:solidFill>
                  <a:srgbClr val="800066"/>
                </a:solidFill>
              </a:rPr>
              <a:t>in </a:t>
            </a:r>
          </a:p>
          <a:p>
            <a:r>
              <a:rPr lang="pt-PT" sz="3400" b="1" dirty="0">
                <a:solidFill>
                  <a:srgbClr val="800066"/>
                </a:solidFill>
              </a:rPr>
              <a:t>                                                  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3400" b="1" dirty="0">
              <a:solidFill>
                <a:srgbClr val="800066"/>
              </a:solidFill>
            </a:endParaRP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r , c = </a:t>
            </a:r>
            <a:r>
              <a:rPr lang="pt-PT" sz="3400" dirty="0" err="1">
                <a:solidFill>
                  <a:srgbClr val="000000"/>
                </a:solidFill>
              </a:rPr>
              <a:t>tranf</a:t>
            </a:r>
            <a:r>
              <a:rPr lang="pt-PT" sz="3400" dirty="0">
                <a:solidFill>
                  <a:srgbClr val="000000"/>
                </a:solidFill>
              </a:rPr>
              <a:t> [?</a:t>
            </a:r>
            <a:r>
              <a:rPr lang="pt-PT" sz="3400" b="1" dirty="0" err="1">
                <a:solidFill>
                  <a:srgbClr val="800066"/>
                </a:solidFill>
              </a:rPr>
              <a:t>Int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; a] r c </a:t>
            </a:r>
            <a:r>
              <a:rPr lang="pt-PT" sz="3400" b="1" dirty="0">
                <a:solidFill>
                  <a:srgbClr val="800066"/>
                </a:solidFill>
              </a:rPr>
              <a:t>in 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3400" b="1" dirty="0">
              <a:solidFill>
                <a:srgbClr val="800066"/>
              </a:solidFill>
            </a:endParaRP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y , c = </a:t>
            </a:r>
            <a:r>
              <a:rPr lang="pt-PT" sz="3400" b="1" dirty="0">
                <a:solidFill>
                  <a:srgbClr val="800066"/>
                </a:solidFill>
              </a:rPr>
              <a:t>receive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c </a:t>
            </a:r>
            <a:r>
              <a:rPr lang="pt-PT" sz="3400" b="1" dirty="0">
                <a:solidFill>
                  <a:srgbClr val="800066"/>
                </a:solidFill>
              </a:rPr>
              <a:t>in                       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3400" b="1" dirty="0">
              <a:solidFill>
                <a:srgbClr val="800066"/>
              </a:solidFill>
            </a:endParaRPr>
          </a:p>
          <a:p>
            <a:r>
              <a:rPr lang="es-ES" sz="3400" dirty="0">
                <a:solidFill>
                  <a:srgbClr val="000000"/>
                </a:solidFill>
              </a:rPr>
              <a:t>         (</a:t>
            </a:r>
            <a:r>
              <a:rPr lang="es-ES" sz="3400" dirty="0" err="1">
                <a:solidFill>
                  <a:srgbClr val="000000"/>
                </a:solidFill>
              </a:rPr>
              <a:t>Node</a:t>
            </a:r>
            <a:r>
              <a:rPr lang="es-ES" sz="3400" dirty="0">
                <a:solidFill>
                  <a:srgbClr val="000000"/>
                </a:solidFill>
              </a:rPr>
              <a:t> y l r, c)</a:t>
            </a:r>
          </a:p>
          <a:p>
            <a:endParaRPr lang="pt-PT" sz="3400" dirty="0">
              <a:solidFill>
                <a:srgbClr val="808080"/>
              </a:solidFill>
            </a:endParaRPr>
          </a:p>
          <a:p>
            <a:r>
              <a:rPr lang="pt-PT" sz="3400" dirty="0" err="1">
                <a:solidFill>
                  <a:srgbClr val="000000"/>
                </a:solidFill>
              </a:rPr>
              <a:t>treeSum</a:t>
            </a:r>
            <a:r>
              <a:rPr lang="pt-PT" sz="3400" dirty="0">
                <a:solidFill>
                  <a:srgbClr val="000000"/>
                </a:solidFill>
              </a:rPr>
              <a:t> : </a:t>
            </a:r>
            <a:r>
              <a:rPr lang="pt-PT" sz="3400" b="1" dirty="0">
                <a:solidFill>
                  <a:srgbClr val="800066"/>
                </a:solidFill>
              </a:rPr>
              <a:t>forall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a =&gt; TreeS;a </a:t>
            </a:r>
            <a:r>
              <a:rPr lang="en-US" sz="3400" dirty="0"/>
              <a:t>–</a:t>
            </a:r>
            <a:r>
              <a:rPr lang="pt-PT" sz="3400" dirty="0">
                <a:solidFill>
                  <a:srgbClr val="000000"/>
                </a:solidFill>
              </a:rPr>
              <a:t>&gt; (Int, a)</a:t>
            </a:r>
            <a:endParaRPr lang="pt-PT" sz="3400" b="1" spc="-1" dirty="0">
              <a:solidFill>
                <a:srgbClr val="9E1F5C"/>
              </a:solidFill>
            </a:endParaRPr>
          </a:p>
          <a:p>
            <a:r>
              <a:rPr lang="pt-PT" sz="3400" dirty="0" err="1">
                <a:solidFill>
                  <a:srgbClr val="000000"/>
                </a:solidFill>
              </a:rPr>
              <a:t>treeSum</a:t>
            </a:r>
            <a:r>
              <a:rPr lang="pt-PT" sz="34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3400" dirty="0">
                <a:solidFill>
                  <a:srgbClr val="808080"/>
                </a:solidFill>
              </a:rPr>
              <a:t>   </a:t>
            </a:r>
            <a:r>
              <a:rPr lang="pt-PT" sz="3400" b="1" dirty="0">
                <a:solidFill>
                  <a:srgbClr val="800066"/>
                </a:solidFill>
              </a:rPr>
              <a:t>match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c </a:t>
            </a:r>
            <a:r>
              <a:rPr lang="pt-PT" sz="3400" b="1" dirty="0">
                <a:solidFill>
                  <a:srgbClr val="800066"/>
                </a:solidFill>
              </a:rPr>
              <a:t>with</a:t>
            </a:r>
          </a:p>
          <a:p>
            <a:r>
              <a:rPr lang="it-IT" sz="3400" dirty="0">
                <a:solidFill>
                  <a:srgbClr val="808080"/>
                </a:solidFill>
              </a:rPr>
              <a:t>      </a:t>
            </a:r>
            <a:r>
              <a:rPr lang="it-IT" sz="3400" dirty="0" err="1">
                <a:solidFill>
                  <a:srgbClr val="000000"/>
                </a:solidFill>
              </a:rPr>
              <a:t>Leaf</a:t>
            </a:r>
            <a:r>
              <a:rPr lang="it-IT" sz="3400" dirty="0">
                <a:solidFill>
                  <a:srgbClr val="000000"/>
                </a:solidFill>
              </a:rPr>
              <a:t> c </a:t>
            </a:r>
            <a:r>
              <a:rPr lang="en-US" sz="3400" dirty="0"/>
              <a:t>–</a:t>
            </a:r>
            <a:r>
              <a:rPr lang="it-IT" sz="34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dirty="0">
                <a:solidFill>
                  <a:srgbClr val="000000"/>
                </a:solidFill>
              </a:rPr>
              <a:t>( 0 , c )                                          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3400" dirty="0">
              <a:solidFill>
                <a:srgbClr val="000000"/>
              </a:solidFill>
            </a:endParaRPr>
          </a:p>
          <a:p>
            <a:r>
              <a:rPr lang="pt-PT" sz="3400" dirty="0">
                <a:solidFill>
                  <a:srgbClr val="808080"/>
                </a:solidFill>
              </a:rPr>
              <a:t>      </a:t>
            </a:r>
            <a:r>
              <a:rPr lang="pt-PT" sz="3400" dirty="0">
                <a:solidFill>
                  <a:srgbClr val="000000"/>
                </a:solidFill>
              </a:rPr>
              <a:t>Node c </a:t>
            </a:r>
            <a:r>
              <a:rPr lang="en-US" sz="3400" dirty="0"/>
              <a:t>–</a:t>
            </a:r>
            <a:r>
              <a:rPr lang="pt-PT" sz="34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x , c = </a:t>
            </a:r>
            <a:r>
              <a:rPr lang="pt-PT" sz="3400" b="1" dirty="0">
                <a:solidFill>
                  <a:srgbClr val="800066"/>
                </a:solidFill>
              </a:rPr>
              <a:t>receive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c </a:t>
            </a:r>
            <a:r>
              <a:rPr lang="pt-PT" sz="3400" b="1" dirty="0">
                <a:solidFill>
                  <a:srgbClr val="800066"/>
                </a:solidFill>
              </a:rPr>
              <a:t>in </a:t>
            </a:r>
          </a:p>
          <a:p>
            <a:r>
              <a:rPr lang="pt-PT" sz="3400" b="1" dirty="0">
                <a:solidFill>
                  <a:srgbClr val="800066"/>
                </a:solidFill>
              </a:rPr>
              <a:t>                           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3400" b="1" dirty="0">
              <a:solidFill>
                <a:srgbClr val="800066"/>
              </a:solidFill>
            </a:endParaRP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l , c = treeSum [TreeS;!</a:t>
            </a:r>
            <a:r>
              <a:rPr lang="pt-PT" sz="3400" b="1" dirty="0">
                <a:solidFill>
                  <a:srgbClr val="800066"/>
                </a:solidFill>
              </a:rPr>
              <a:t>Int</a:t>
            </a:r>
            <a:r>
              <a:rPr lang="pt-PT" sz="3400" dirty="0">
                <a:solidFill>
                  <a:srgbClr val="000000"/>
                </a:solidFill>
              </a:rPr>
              <a:t>;a] c </a:t>
            </a:r>
            <a:r>
              <a:rPr lang="pt-PT" sz="3400" b="1" dirty="0">
                <a:solidFill>
                  <a:srgbClr val="800066"/>
                </a:solidFill>
              </a:rPr>
              <a:t>in</a:t>
            </a:r>
          </a:p>
          <a:p>
            <a:r>
              <a:rPr lang="pt-PT" sz="3400" b="1" dirty="0">
                <a:solidFill>
                  <a:srgbClr val="800066"/>
                </a:solidFill>
              </a:rPr>
              <a:t>                                                  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3400" b="1" dirty="0">
              <a:solidFill>
                <a:srgbClr val="800066"/>
              </a:solidFill>
            </a:endParaRP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pt-PT" sz="3400" dirty="0">
                <a:solidFill>
                  <a:srgbClr val="800066"/>
                </a:solidFill>
              </a:rPr>
              <a:t> </a:t>
            </a:r>
            <a:r>
              <a:rPr lang="pt-PT" sz="3400" dirty="0">
                <a:solidFill>
                  <a:srgbClr val="000000"/>
                </a:solidFill>
              </a:rPr>
              <a:t>r , c = </a:t>
            </a:r>
            <a:r>
              <a:rPr lang="pt-PT" sz="3400" dirty="0" err="1">
                <a:solidFill>
                  <a:srgbClr val="000000"/>
                </a:solidFill>
              </a:rPr>
              <a:t>treeSum</a:t>
            </a:r>
            <a:r>
              <a:rPr lang="pt-PT" sz="3400" dirty="0">
                <a:solidFill>
                  <a:srgbClr val="000000"/>
                </a:solidFill>
              </a:rPr>
              <a:t> [!</a:t>
            </a:r>
            <a:r>
              <a:rPr lang="pt-PT" sz="3400" b="1" dirty="0" err="1">
                <a:solidFill>
                  <a:srgbClr val="800066"/>
                </a:solidFill>
              </a:rPr>
              <a:t>Int</a:t>
            </a:r>
            <a:r>
              <a:rPr lang="pt-PT" sz="3400" dirty="0" err="1">
                <a:solidFill>
                  <a:srgbClr val="800066"/>
                </a:solidFill>
              </a:rPr>
              <a:t>;</a:t>
            </a:r>
            <a:r>
              <a:rPr lang="pt-PT" sz="3400" dirty="0" err="1">
                <a:solidFill>
                  <a:srgbClr val="000000"/>
                </a:solidFill>
              </a:rPr>
              <a:t>a</a:t>
            </a:r>
            <a:r>
              <a:rPr lang="pt-PT" sz="3400" dirty="0">
                <a:solidFill>
                  <a:srgbClr val="000000"/>
                </a:solidFill>
              </a:rPr>
              <a:t>] c </a:t>
            </a:r>
            <a:r>
              <a:rPr lang="pt-PT" sz="3400" b="1" dirty="0">
                <a:solidFill>
                  <a:srgbClr val="800066"/>
                </a:solidFill>
              </a:rPr>
              <a:t>in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34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3400" b="1" dirty="0">
              <a:solidFill>
                <a:srgbClr val="800066"/>
              </a:solidFill>
            </a:endParaRPr>
          </a:p>
          <a:p>
            <a:r>
              <a:rPr lang="de-DE" sz="3400" dirty="0">
                <a:solidFill>
                  <a:srgbClr val="808080"/>
                </a:solidFill>
              </a:rPr>
              <a:t>         </a:t>
            </a:r>
            <a:r>
              <a:rPr lang="de-DE" sz="3400" b="1" dirty="0" err="1">
                <a:solidFill>
                  <a:srgbClr val="800066"/>
                </a:solidFill>
              </a:rPr>
              <a:t>let</a:t>
            </a:r>
            <a:r>
              <a:rPr lang="de-DE" sz="3400" dirty="0">
                <a:solidFill>
                  <a:srgbClr val="800066"/>
                </a:solidFill>
              </a:rPr>
              <a:t> </a:t>
            </a:r>
            <a:r>
              <a:rPr lang="de-DE" sz="3400" dirty="0">
                <a:solidFill>
                  <a:srgbClr val="000000"/>
                </a:solidFill>
              </a:rPr>
              <a:t>c = </a:t>
            </a:r>
            <a:r>
              <a:rPr lang="de-DE" sz="3400" b="1" dirty="0">
                <a:solidFill>
                  <a:srgbClr val="800066"/>
                </a:solidFill>
              </a:rPr>
              <a:t>send</a:t>
            </a:r>
            <a:r>
              <a:rPr lang="de-DE" sz="3400" dirty="0">
                <a:solidFill>
                  <a:srgbClr val="800066"/>
                </a:solidFill>
              </a:rPr>
              <a:t> </a:t>
            </a:r>
            <a:r>
              <a:rPr lang="de-DE" sz="3400" dirty="0">
                <a:solidFill>
                  <a:srgbClr val="000000"/>
                </a:solidFill>
              </a:rPr>
              <a:t>( x + l + r ) c </a:t>
            </a:r>
            <a:r>
              <a:rPr lang="de-DE" sz="3400" b="1" dirty="0">
                <a:solidFill>
                  <a:srgbClr val="800066"/>
                </a:solidFill>
              </a:rPr>
              <a:t>in                         </a:t>
            </a:r>
            <a:r>
              <a:rPr lang="pt-PT" sz="34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34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3400" b="1" dirty="0">
              <a:solidFill>
                <a:srgbClr val="800066"/>
              </a:solidFill>
            </a:endParaRPr>
          </a:p>
          <a:p>
            <a:r>
              <a:rPr lang="pt-PT" sz="3400" dirty="0">
                <a:solidFill>
                  <a:srgbClr val="808080"/>
                </a:solidFill>
              </a:rPr>
              <a:t>         </a:t>
            </a:r>
            <a:r>
              <a:rPr lang="pt-PT" sz="3400" dirty="0">
                <a:solidFill>
                  <a:srgbClr val="000000"/>
                </a:solidFill>
              </a:rPr>
              <a:t>(x + l + r, c)</a:t>
            </a:r>
          </a:p>
          <a:p>
            <a:endParaRPr lang="pt-PT" sz="3400" dirty="0">
              <a:solidFill>
                <a:srgbClr val="000000"/>
              </a:solidFill>
            </a:endParaRPr>
          </a:p>
          <a:p>
            <a:r>
              <a:rPr lang="en" sz="3400" dirty="0"/>
              <a:t>main: Tree</a:t>
            </a:r>
          </a:p>
          <a:p>
            <a:r>
              <a:rPr lang="en" sz="3400" dirty="0"/>
              <a:t>main =</a:t>
            </a:r>
          </a:p>
          <a:p>
            <a:r>
              <a:rPr lang="en" sz="3400" dirty="0"/>
              <a:t>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en" sz="3400" dirty="0"/>
              <a:t> w, r  = </a:t>
            </a:r>
            <a:r>
              <a:rPr lang="pt-PT" sz="3400" b="1" dirty="0" err="1">
                <a:solidFill>
                  <a:srgbClr val="800066"/>
                </a:solidFill>
              </a:rPr>
              <a:t>new</a:t>
            </a:r>
            <a:r>
              <a:rPr lang="pt-PT" sz="3400" b="1" dirty="0">
                <a:solidFill>
                  <a:srgbClr val="800066"/>
                </a:solidFill>
              </a:rPr>
              <a:t> </a:t>
            </a:r>
            <a:r>
              <a:rPr lang="en" sz="3400" dirty="0"/>
              <a:t> </a:t>
            </a:r>
            <a:r>
              <a:rPr lang="en" sz="3400" dirty="0" err="1"/>
              <a:t>TreeC</a:t>
            </a:r>
            <a:r>
              <a:rPr lang="en" sz="3400" dirty="0"/>
              <a:t>  </a:t>
            </a:r>
            <a:r>
              <a:rPr lang="pt-PT" sz="3400" b="1" dirty="0">
                <a:solidFill>
                  <a:srgbClr val="800066"/>
                </a:solidFill>
              </a:rPr>
              <a:t>in</a:t>
            </a:r>
            <a:endParaRPr lang="en" sz="3400" dirty="0"/>
          </a:p>
          <a:p>
            <a:r>
              <a:rPr lang="en" sz="3400" dirty="0"/>
              <a:t>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en" sz="3400" dirty="0"/>
              <a:t>  _     = </a:t>
            </a:r>
            <a:r>
              <a:rPr lang="pt-PT" sz="3400" b="1" dirty="0" err="1">
                <a:solidFill>
                  <a:srgbClr val="800066"/>
                </a:solidFill>
              </a:rPr>
              <a:t>fork</a:t>
            </a:r>
            <a:r>
              <a:rPr lang="en" sz="3400" dirty="0"/>
              <a:t> (</a:t>
            </a:r>
            <a:r>
              <a:rPr lang="en" sz="3400" dirty="0" err="1"/>
              <a:t>treeSum</a:t>
            </a:r>
            <a:r>
              <a:rPr lang="en" sz="3400" dirty="0"/>
              <a:t>[Skip] r) </a:t>
            </a:r>
            <a:r>
              <a:rPr lang="pt-PT" sz="3400" b="1" dirty="0">
                <a:solidFill>
                  <a:srgbClr val="800066"/>
                </a:solidFill>
              </a:rPr>
              <a:t>in</a:t>
            </a:r>
            <a:endParaRPr lang="en" sz="3400" dirty="0"/>
          </a:p>
          <a:p>
            <a:r>
              <a:rPr lang="en" sz="3400" dirty="0"/>
              <a:t>  </a:t>
            </a:r>
            <a:r>
              <a:rPr lang="pt-PT" sz="3400" b="1" dirty="0" err="1">
                <a:solidFill>
                  <a:srgbClr val="800066"/>
                </a:solidFill>
              </a:rPr>
              <a:t>let</a:t>
            </a:r>
            <a:r>
              <a:rPr lang="en" sz="3400" dirty="0"/>
              <a:t> t, _  = </a:t>
            </a:r>
            <a:r>
              <a:rPr lang="pt-PT" sz="3400" dirty="0" err="1">
                <a:solidFill>
                  <a:srgbClr val="000000"/>
                </a:solidFill>
              </a:rPr>
              <a:t>tranf</a:t>
            </a:r>
            <a:r>
              <a:rPr lang="en" sz="3400" dirty="0"/>
              <a:t>[</a:t>
            </a:r>
            <a:r>
              <a:rPr lang="pt-PT" sz="3400" b="1" dirty="0" err="1">
                <a:solidFill>
                  <a:srgbClr val="800066"/>
                </a:solidFill>
              </a:rPr>
              <a:t>Skip</a:t>
            </a:r>
            <a:r>
              <a:rPr lang="en" sz="3400" dirty="0"/>
              <a:t>] </a:t>
            </a:r>
            <a:r>
              <a:rPr lang="en" sz="3400" dirty="0" err="1"/>
              <a:t>aTree</a:t>
            </a:r>
            <a:r>
              <a:rPr lang="en" sz="3400" dirty="0"/>
              <a:t> w </a:t>
            </a:r>
            <a:r>
              <a:rPr lang="pt-PT" sz="3400" b="1" dirty="0">
                <a:solidFill>
                  <a:srgbClr val="800066"/>
                </a:solidFill>
              </a:rPr>
              <a:t>in</a:t>
            </a:r>
            <a:endParaRPr lang="en" sz="3400" dirty="0"/>
          </a:p>
          <a:p>
            <a:r>
              <a:rPr lang="en" sz="3400" dirty="0"/>
              <a:t>  t</a:t>
            </a:r>
            <a:endParaRPr lang="pt-PT" sz="34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654310"/>
            <a:ext cx="8820000" cy="9939415"/>
            <a:chOff x="1669940" y="5940988"/>
            <a:chExt cx="8820000" cy="6754744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2475358" cy="690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 err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Kinding</a:t>
              </a:r>
              <a:endParaRPr lang="en-GB" sz="6000" b="1" dirty="0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71855"/>
              <a:ext cx="8820000" cy="60238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800" dirty="0" err="1"/>
                <a:t>FreeST</a:t>
              </a:r>
              <a:r>
                <a:rPr lang="en-US" sz="3800" dirty="0"/>
                <a:t> requires </a:t>
              </a:r>
              <a:r>
                <a:rPr lang="en-US" sz="3800" dirty="0" err="1"/>
                <a:t>kinding</a:t>
              </a:r>
              <a:r>
                <a:rPr lang="en-US" sz="3800" dirty="0"/>
                <a:t>. And the reason is on polymorphism, </a:t>
              </a:r>
              <a:r>
                <a:rPr lang="pt-PT" sz="3800" dirty="0"/>
                <a:t>not on context-free types. </a:t>
              </a:r>
              <a:r>
                <a:rPr lang="en-US" sz="3800" dirty="0"/>
                <a:t>Is !</a:t>
              </a:r>
              <a:r>
                <a:rPr lang="en-US" sz="3800" b="1" dirty="0">
                  <a:solidFill>
                    <a:srgbClr val="800066"/>
                  </a:solidFill>
                </a:rPr>
                <a:t>Int </a:t>
              </a:r>
              <a:r>
                <a:rPr lang="en-US" sz="3800" dirty="0"/>
                <a:t>;</a:t>
              </a:r>
              <a:r>
                <a:rPr lang="en-US" sz="3800" b="1" dirty="0"/>
                <a:t>a</a:t>
              </a:r>
              <a:r>
                <a:rPr lang="en-US" sz="3800" dirty="0"/>
                <a:t> a session type? Only if </a:t>
              </a:r>
              <a:r>
                <a:rPr lang="en-US" sz="3800" b="1" dirty="0"/>
                <a:t>a</a:t>
              </a:r>
              <a:r>
                <a:rPr lang="en-US" sz="3800" dirty="0"/>
                <a:t> is a session type itself. If </a:t>
              </a:r>
              <a:r>
                <a:rPr lang="en-US" sz="3800" b="1" dirty="0"/>
                <a:t>a </a:t>
              </a:r>
              <a:r>
                <a:rPr lang="en-US" sz="3800" dirty="0"/>
                <a:t>does not denote a session type, then !</a:t>
              </a:r>
              <a:r>
                <a:rPr lang="en-US" sz="3800" b="1" dirty="0">
                  <a:solidFill>
                    <a:srgbClr val="800066"/>
                  </a:solidFill>
                </a:rPr>
                <a:t>Int </a:t>
              </a:r>
              <a:r>
                <a:rPr lang="en-US" sz="3800" dirty="0"/>
                <a:t>;</a:t>
              </a:r>
              <a:r>
                <a:rPr lang="en-US" sz="3800" b="1" dirty="0"/>
                <a:t>a</a:t>
              </a:r>
              <a:r>
                <a:rPr lang="en-US" sz="3800" dirty="0"/>
                <a:t> is not a type. To accommodate polymorphism, types are classified into kinds. Kinds are composed by a </a:t>
              </a:r>
              <a:r>
                <a:rPr lang="en-US" sz="3800" dirty="0" err="1"/>
                <a:t>prekind</a:t>
              </a:r>
              <a:r>
                <a:rPr lang="en-US" sz="3800" dirty="0"/>
                <a:t> (</a:t>
              </a:r>
              <a:r>
                <a:rPr lang="en-US" sz="3800" b="1" dirty="0"/>
                <a:t>T</a:t>
              </a:r>
              <a:r>
                <a:rPr lang="en-US" sz="3800" dirty="0"/>
                <a:t>,</a:t>
              </a:r>
              <a:r>
                <a:rPr lang="en-US" sz="3800" b="1" dirty="0"/>
                <a:t> </a:t>
              </a:r>
              <a:r>
                <a:rPr lang="en-US" sz="3800" dirty="0"/>
                <a:t>functional, or </a:t>
              </a:r>
              <a:r>
                <a:rPr lang="en-US" sz="3800" b="1" dirty="0"/>
                <a:t>S, </a:t>
              </a:r>
              <a:r>
                <a:rPr lang="en-US" sz="3800" dirty="0"/>
                <a:t>session) and a multiplicity that control the number of times a value may be used in a given context (exactly one – linear, </a:t>
              </a:r>
              <a:r>
                <a:rPr lang="en-US" sz="3800" b="1" dirty="0"/>
                <a:t>L</a:t>
              </a:r>
              <a:r>
                <a:rPr lang="en-US" sz="3800" dirty="0"/>
                <a:t> or zero or more – unrestricted </a:t>
              </a:r>
              <a:r>
                <a:rPr lang="en-US" sz="3800" b="1" dirty="0"/>
                <a:t>U</a:t>
              </a:r>
              <a:r>
                <a:rPr lang="en-US" sz="3800" dirty="0"/>
                <a:t>). </a:t>
              </a:r>
              <a:r>
                <a:rPr lang="en" sz="3800" dirty="0"/>
                <a:t>Both </a:t>
              </a:r>
              <a:r>
                <a:rPr lang="en" sz="3800" dirty="0" err="1"/>
                <a:t>prekinds</a:t>
              </a:r>
              <a:r>
                <a:rPr lang="en" sz="3800" dirty="0"/>
                <a:t> and multiplicities come equipped with an ordering relation. Together they form a lattice: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23570063"/>
            <a:ext cx="8820000" cy="9999928"/>
            <a:chOff x="430567" y="5656217"/>
            <a:chExt cx="8820000" cy="7958796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933863" cy="8083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60313"/>
              <a:ext cx="8820000" cy="70547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8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800" dirty="0"/>
                <a:t>Basic types: </a:t>
              </a:r>
              <a:r>
                <a:rPr lang="pt-PT" sz="3800" b="1" dirty="0">
                  <a:solidFill>
                    <a:srgbClr val="800066"/>
                  </a:solidFill>
                </a:rPr>
                <a:t>Int</a:t>
              </a:r>
              <a:r>
                <a:rPr lang="pt-PT" sz="3800" dirty="0">
                  <a:solidFill>
                    <a:srgbClr val="000000"/>
                  </a:solidFill>
                </a:rPr>
                <a:t>, </a:t>
              </a:r>
              <a:r>
                <a:rPr lang="pt-PT" sz="3800" b="1" dirty="0">
                  <a:solidFill>
                    <a:srgbClr val="800066"/>
                  </a:solidFill>
                </a:rPr>
                <a:t>Bool</a:t>
              </a:r>
              <a:r>
                <a:rPr lang="pt-PT" sz="3800" dirty="0">
                  <a:solidFill>
                    <a:srgbClr val="000000"/>
                  </a:solidFill>
                </a:rPr>
                <a:t>, </a:t>
              </a:r>
              <a:r>
                <a:rPr lang="pt-PT" sz="3800" b="1" dirty="0">
                  <a:solidFill>
                    <a:srgbClr val="800066"/>
                  </a:solidFill>
                </a:rPr>
                <a:t>Char</a:t>
              </a:r>
              <a:r>
                <a:rPr lang="pt-PT" sz="3800" dirty="0">
                  <a:solidFill>
                    <a:srgbClr val="000000"/>
                  </a:solidFill>
                </a:rPr>
                <a:t>, </a:t>
              </a:r>
              <a:r>
                <a:rPr lang="pt-PT" sz="3800" dirty="0" err="1">
                  <a:solidFill>
                    <a:srgbClr val="000000"/>
                  </a:solidFill>
                </a:rPr>
                <a:t>and</a:t>
              </a:r>
              <a:r>
                <a:rPr lang="pt-PT" sz="38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8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800" dirty="0">
                  <a:solidFill>
                    <a:srgbClr val="000000"/>
                  </a:solidFill>
                </a:rPr>
                <a:t> and linear </a:t>
              </a:r>
              <a:r>
                <a:rPr lang="pt-PT" sz="3800" dirty="0" err="1">
                  <a:solidFill>
                    <a:srgbClr val="000000"/>
                  </a:solidFill>
                </a:rPr>
                <a:t>functions</a:t>
              </a:r>
              <a:r>
                <a:rPr lang="pt-PT" sz="3800" dirty="0">
                  <a:solidFill>
                    <a:srgbClr val="000000"/>
                  </a:solidFill>
                </a:rPr>
                <a:t>: </a:t>
              </a:r>
              <a:br>
                <a:rPr lang="pt-PT" sz="3800" dirty="0">
                  <a:solidFill>
                    <a:srgbClr val="000000"/>
                  </a:solidFill>
                </a:rPr>
              </a:br>
              <a:r>
                <a:rPr lang="pt-PT" sz="3800" dirty="0">
                  <a:solidFill>
                    <a:srgbClr val="000000"/>
                  </a:solidFill>
                </a:rPr>
                <a:t>T1 </a:t>
              </a:r>
              <a:r>
                <a:rPr lang="en-US" sz="3800" dirty="0"/>
                <a:t>–</a:t>
              </a:r>
              <a:r>
                <a:rPr lang="pt-PT" sz="3800" dirty="0">
                  <a:solidFill>
                    <a:srgbClr val="000000"/>
                  </a:solidFill>
                </a:rPr>
                <a:t>&gt; T2 and T1 –o T2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800" dirty="0" err="1">
                  <a:solidFill>
                    <a:srgbClr val="000000"/>
                  </a:solidFill>
                </a:rPr>
                <a:t>Pairs</a:t>
              </a:r>
              <a:r>
                <a:rPr lang="pt-PT" sz="3800" dirty="0">
                  <a:solidFill>
                    <a:srgbClr val="000000"/>
                  </a:solidFill>
                </a:rPr>
                <a:t>: (T1, T2)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800" dirty="0" err="1">
                  <a:solidFill>
                    <a:srgbClr val="000000"/>
                  </a:solidFill>
                </a:rPr>
                <a:t>Datatypes</a:t>
              </a:r>
              <a:r>
                <a:rPr lang="pt-PT" sz="3800" dirty="0">
                  <a:solidFill>
                    <a:srgbClr val="000000"/>
                  </a:solidFill>
                </a:rPr>
                <a:t>: [l1 : T1, ..., ln : Tn]</a:t>
              </a:r>
            </a:p>
            <a:p>
              <a:pPr algn="just"/>
              <a:endParaRPr lang="en-US" sz="3800" dirty="0"/>
            </a:p>
            <a:p>
              <a:pPr algn="just"/>
              <a:r>
                <a:rPr lang="en-US" sz="38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800" dirty="0"/>
                <a:t>Terminated type: </a:t>
              </a:r>
              <a:r>
                <a:rPr lang="en-US" sz="3800" b="1" dirty="0">
                  <a:solidFill>
                    <a:srgbClr val="800066"/>
                  </a:solidFill>
                </a:rPr>
                <a:t>Skip</a:t>
              </a:r>
              <a:r>
                <a:rPr lang="en-US" sz="3800" dirty="0"/>
                <a:t>.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800" dirty="0"/>
                <a:t>Sequential composition: S1;S2.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800" dirty="0"/>
                <a:t>Messages: !B and ?B.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800" dirty="0"/>
                <a:t>Choices: </a:t>
              </a:r>
              <a:r>
                <a:rPr lang="nl-NL" sz="3800" dirty="0"/>
                <a:t>+{l1: S1, ..., ln :Sn} and &amp;{l1: S1, ..., ln :Sn}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800" dirty="0" err="1"/>
                <a:t>Recursive</a:t>
              </a:r>
              <a:r>
                <a:rPr lang="nl-NL" sz="3800" dirty="0"/>
                <a:t> types: </a:t>
              </a:r>
              <a:r>
                <a:rPr lang="nl-NL" sz="3800" b="1" dirty="0">
                  <a:solidFill>
                    <a:srgbClr val="800066"/>
                  </a:solidFill>
                </a:rPr>
                <a:t>rec</a:t>
              </a:r>
              <a:r>
                <a:rPr lang="nl-NL" sz="3800" dirty="0"/>
                <a:t> x . S</a:t>
              </a:r>
              <a:endParaRPr lang="en-US" sz="3800" dirty="0"/>
            </a:p>
            <a:p>
              <a:pPr algn="just"/>
              <a:endParaRPr lang="en-US" sz="38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531959" y="33378362"/>
            <a:ext cx="8820000" cy="4680941"/>
            <a:chOff x="457852" y="5618860"/>
            <a:chExt cx="8820000" cy="4952729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627292" cy="1074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8100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800" dirty="0"/>
                <a:t>Polymorphic variables are introduced with the </a:t>
              </a:r>
              <a:r>
                <a:rPr lang="en-US" sz="38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800" dirty="0"/>
                <a:t> construct. The polymorphic type</a:t>
              </a:r>
            </a:p>
            <a:p>
              <a:pPr algn="just"/>
              <a:endParaRPr lang="en-US" sz="1000" dirty="0"/>
            </a:p>
            <a:p>
              <a:pPr algn="just"/>
              <a:endParaRPr lang="en-US" sz="1000" dirty="0"/>
            </a:p>
            <a:p>
              <a:pPr algn="just"/>
              <a:r>
                <a:rPr lang="pt-PT" sz="3600" dirty="0" err="1">
                  <a:solidFill>
                    <a:srgbClr val="000000"/>
                  </a:solidFill>
                </a:rPr>
                <a:t>tranf</a:t>
              </a:r>
              <a:r>
                <a:rPr lang="pt-PT" sz="3600" dirty="0">
                  <a:solidFill>
                    <a:srgbClr val="000000"/>
                  </a:solidFill>
                </a:rPr>
                <a:t> : </a:t>
              </a:r>
              <a:r>
                <a:rPr lang="pt-PT" sz="36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600" dirty="0">
                  <a:solidFill>
                    <a:srgbClr val="800066"/>
                  </a:solidFill>
                </a:rPr>
                <a:t> </a:t>
              </a:r>
              <a:r>
                <a:rPr lang="pt-PT" sz="3600" dirty="0">
                  <a:solidFill>
                    <a:srgbClr val="000000"/>
                  </a:solidFill>
                </a:rPr>
                <a:t>⍺ =&gt; </a:t>
              </a:r>
              <a:r>
                <a:rPr lang="pt-PT" sz="3600" dirty="0" err="1">
                  <a:solidFill>
                    <a:srgbClr val="000000"/>
                  </a:solidFill>
                </a:rPr>
                <a:t>Tree</a:t>
              </a:r>
              <a:r>
                <a:rPr lang="pt-PT" sz="3600" dirty="0">
                  <a:solidFill>
                    <a:srgbClr val="000000"/>
                  </a:solidFill>
                </a:rPr>
                <a:t>  </a:t>
              </a:r>
              <a:r>
                <a:rPr lang="en-US" sz="3600" dirty="0">
                  <a:solidFill>
                    <a:prstClr val="black"/>
                  </a:solidFill>
                </a:rPr>
                <a:t>–</a:t>
              </a:r>
              <a:r>
                <a:rPr lang="pt-PT" sz="3600" dirty="0">
                  <a:solidFill>
                    <a:srgbClr val="000000"/>
                  </a:solidFill>
                </a:rPr>
                <a:t>&gt; </a:t>
              </a:r>
              <a:r>
                <a:rPr lang="pt-PT" sz="3600" dirty="0" err="1">
                  <a:solidFill>
                    <a:srgbClr val="000000"/>
                  </a:solidFill>
                </a:rPr>
                <a:t>TreeC</a:t>
              </a:r>
              <a:r>
                <a:rPr lang="pt-PT" sz="3600" dirty="0">
                  <a:solidFill>
                    <a:srgbClr val="000000"/>
                  </a:solidFill>
                </a:rPr>
                <a:t>; ⍺ </a:t>
              </a:r>
              <a:r>
                <a:rPr lang="en-US" sz="3600" dirty="0">
                  <a:solidFill>
                    <a:prstClr val="black"/>
                  </a:solidFill>
                </a:rPr>
                <a:t>–</a:t>
              </a:r>
              <a:r>
                <a:rPr lang="pt-PT" sz="3600" dirty="0">
                  <a:solidFill>
                    <a:srgbClr val="000000"/>
                  </a:solidFill>
                </a:rPr>
                <a:t>&gt; (</a:t>
              </a:r>
              <a:r>
                <a:rPr lang="pt-PT" sz="3600" dirty="0" err="1">
                  <a:solidFill>
                    <a:srgbClr val="000000"/>
                  </a:solidFill>
                </a:rPr>
                <a:t>Tree</a:t>
              </a:r>
              <a:r>
                <a:rPr lang="pt-PT" sz="3600" dirty="0">
                  <a:solidFill>
                    <a:srgbClr val="000000"/>
                  </a:solidFill>
                </a:rPr>
                <a:t>, ⍺)</a:t>
              </a:r>
              <a:endParaRPr lang="pt-PT" sz="3600" b="1" spc="-1" dirty="0">
                <a:solidFill>
                  <a:srgbClr val="9E1F5C"/>
                </a:solidFill>
              </a:endParaRPr>
            </a:p>
            <a:p>
              <a:pPr algn="just"/>
              <a:endParaRPr lang="en-US" sz="1000" dirty="0"/>
            </a:p>
            <a:p>
              <a:pPr algn="just"/>
              <a:endParaRPr lang="en-US" sz="1000" dirty="0"/>
            </a:p>
            <a:p>
              <a:pPr algn="just"/>
              <a:r>
                <a:rPr lang="en-US" sz="3800" dirty="0"/>
                <a:t>has different values for different calls to the function.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12808604"/>
            <a:chOff x="126464" y="5693892"/>
            <a:chExt cx="8821803" cy="8052461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3786549" cy="6385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74300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800" dirty="0" err="1"/>
                <a:t>FreeST</a:t>
              </a:r>
              <a:r>
                <a:rPr lang="en-US" sz="38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800" dirty="0"/>
                <a:t>Basic values; term variables; lambda introduction (\x -o E for linear and \x -&gt; E for unrestricted abstractions) and elimination, E1 E2; p</a:t>
              </a:r>
              <a:r>
                <a:rPr lang="pt-PT" sz="3800" dirty="0" err="1">
                  <a:solidFill>
                    <a:srgbClr val="000000"/>
                  </a:solidFill>
                </a:rPr>
                <a:t>air</a:t>
              </a:r>
              <a:r>
                <a:rPr lang="pt-PT" sz="3800" dirty="0">
                  <a:solidFill>
                    <a:srgbClr val="000000"/>
                  </a:solidFill>
                </a:rPr>
                <a:t> </a:t>
              </a:r>
              <a:r>
                <a:rPr lang="pt-PT" sz="38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800" dirty="0">
                  <a:solidFill>
                    <a:srgbClr val="000000"/>
                  </a:solidFill>
                </a:rPr>
                <a:t>, (E1,E2), and elimination, </a:t>
              </a:r>
              <a:r>
                <a:rPr lang="pt-PT" sz="3800" b="1" dirty="0">
                  <a:solidFill>
                    <a:srgbClr val="800066"/>
                  </a:solidFill>
                </a:rPr>
                <a:t>let</a:t>
              </a:r>
              <a:r>
                <a:rPr lang="pt-PT" sz="3800" dirty="0">
                  <a:solidFill>
                    <a:srgbClr val="800066"/>
                  </a:solidFill>
                </a:rPr>
                <a:t> </a:t>
              </a:r>
              <a:r>
                <a:rPr lang="pt-PT" sz="3800" dirty="0">
                  <a:solidFill>
                    <a:srgbClr val="000000"/>
                  </a:solidFill>
                </a:rPr>
                <a:t>x, y = E1 </a:t>
              </a:r>
              <a:r>
                <a:rPr lang="pt-PT" sz="3800" b="1" dirty="0">
                  <a:solidFill>
                    <a:srgbClr val="800066"/>
                  </a:solidFill>
                </a:rPr>
                <a:t>in</a:t>
              </a:r>
              <a:r>
                <a:rPr lang="pt-PT" sz="3800" dirty="0">
                  <a:solidFill>
                    <a:srgbClr val="800066"/>
                  </a:solidFill>
                </a:rPr>
                <a:t> </a:t>
              </a:r>
              <a:r>
                <a:rPr lang="pt-PT" sz="3800" dirty="0">
                  <a:solidFill>
                    <a:srgbClr val="000000"/>
                  </a:solidFill>
                </a:rPr>
                <a:t>E2; datatype elimination, </a:t>
              </a:r>
              <a:r>
                <a:rPr lang="pt-PT" sz="3800" b="1" dirty="0">
                  <a:solidFill>
                    <a:srgbClr val="800066"/>
                  </a:solidFill>
                </a:rPr>
                <a:t>case </a:t>
              </a:r>
              <a:r>
                <a:rPr lang="pt-PT" sz="3800" dirty="0"/>
                <a:t>E </a:t>
              </a:r>
              <a:r>
                <a:rPr lang="pt-PT" sz="3800" b="1" dirty="0" err="1">
                  <a:solidFill>
                    <a:srgbClr val="800066"/>
                  </a:solidFill>
                </a:rPr>
                <a:t>of</a:t>
              </a:r>
              <a:r>
                <a:rPr lang="pt-PT" sz="3800" b="1" dirty="0">
                  <a:solidFill>
                    <a:srgbClr val="800066"/>
                  </a:solidFill>
                </a:rPr>
                <a:t> </a:t>
              </a:r>
              <a:r>
                <a:rPr lang="pt-PT" sz="3800" dirty="0"/>
                <a:t>C1 x11...x1k -&gt; E1, ..., </a:t>
              </a:r>
              <a:r>
                <a:rPr lang="pt-PT" sz="3800" dirty="0" err="1"/>
                <a:t>Cn</a:t>
              </a:r>
              <a:r>
                <a:rPr lang="pt-PT" sz="3800" dirty="0"/>
                <a:t> xn1...</a:t>
              </a:r>
              <a:r>
                <a:rPr lang="pt-PT" sz="3800" dirty="0" err="1"/>
                <a:t>xnk</a:t>
              </a:r>
              <a:r>
                <a:rPr lang="pt-PT" sz="3800" dirty="0"/>
                <a:t> -&gt; </a:t>
              </a:r>
              <a:r>
                <a:rPr lang="pt-PT" sz="3800" dirty="0" err="1"/>
                <a:t>En</a:t>
              </a:r>
              <a:r>
                <a:rPr lang="pt-PT" sz="3800" dirty="0"/>
                <a:t>,</a:t>
              </a:r>
              <a:r>
                <a:rPr lang="pt-PT" sz="3800" dirty="0">
                  <a:solidFill>
                    <a:srgbClr val="000000"/>
                  </a:solidFill>
                </a:rPr>
                <a:t> </a:t>
              </a:r>
              <a:r>
                <a:rPr lang="pt-PT" sz="3800" dirty="0" err="1">
                  <a:solidFill>
                    <a:srgbClr val="000000"/>
                  </a:solidFill>
                </a:rPr>
                <a:t>and</a:t>
              </a:r>
              <a:r>
                <a:rPr lang="pt-PT" sz="3800" dirty="0">
                  <a:solidFill>
                    <a:srgbClr val="000000"/>
                  </a:solidFill>
                </a:rPr>
                <a:t> conditional </a:t>
              </a:r>
              <a:r>
                <a:rPr lang="pt-PT" sz="38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800" dirty="0">
                  <a:solidFill>
                    <a:srgbClr val="000000"/>
                  </a:solidFill>
                </a:rPr>
                <a:t> </a:t>
              </a:r>
              <a:r>
                <a:rPr lang="pt-PT" sz="3800" b="1" dirty="0" err="1">
                  <a:solidFill>
                    <a:srgbClr val="800066"/>
                  </a:solidFill>
                </a:rPr>
                <a:t>if</a:t>
              </a:r>
              <a:r>
                <a:rPr lang="en" sz="3800" dirty="0">
                  <a:solidFill>
                    <a:srgbClr val="000000"/>
                  </a:solidFill>
                </a:rPr>
                <a:t> E1 </a:t>
              </a:r>
              <a:r>
                <a:rPr lang="pt-PT" sz="3800" b="1" dirty="0" err="1">
                  <a:solidFill>
                    <a:srgbClr val="800066"/>
                  </a:solidFill>
                </a:rPr>
                <a:t>then</a:t>
              </a:r>
              <a:r>
                <a:rPr lang="en" sz="3800" dirty="0">
                  <a:solidFill>
                    <a:srgbClr val="000000"/>
                  </a:solidFill>
                </a:rPr>
                <a:t> E2 </a:t>
              </a:r>
              <a:r>
                <a:rPr lang="pt-PT" sz="3800" b="1" dirty="0" err="1">
                  <a:solidFill>
                    <a:srgbClr val="800066"/>
                  </a:solidFill>
                </a:rPr>
                <a:t>else</a:t>
              </a:r>
              <a:r>
                <a:rPr lang="en" sz="3800" dirty="0">
                  <a:solidFill>
                    <a:srgbClr val="000000"/>
                  </a:solidFill>
                </a:rPr>
                <a:t> E3</a:t>
              </a:r>
              <a:r>
                <a:rPr lang="pt-PT" sz="3800" dirty="0">
                  <a:solidFill>
                    <a:srgbClr val="000000"/>
                  </a:solidFill>
                </a:rPr>
                <a:t>, </a:t>
              </a:r>
              <a:r>
                <a:rPr lang="en" sz="3800" dirty="0">
                  <a:solidFill>
                    <a:srgbClr val="000000"/>
                  </a:solidFill>
                </a:rPr>
                <a:t>type application, x[T1,...Tn], and thread creation, </a:t>
              </a:r>
              <a:r>
                <a:rPr lang="pt-PT" sz="4000" b="1" dirty="0" err="1">
                  <a:solidFill>
                    <a:srgbClr val="800066"/>
                  </a:solidFill>
                </a:rPr>
                <a:t>fork</a:t>
              </a:r>
              <a:r>
                <a:rPr lang="en" sz="3800" dirty="0">
                  <a:solidFill>
                    <a:srgbClr val="000000"/>
                  </a:solidFill>
                </a:rPr>
                <a:t> E.</a:t>
              </a:r>
              <a:endParaRPr lang="pt-PT" sz="38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endParaRPr lang="en-US" sz="3800" dirty="0">
                <a:solidFill>
                  <a:srgbClr val="000000"/>
                </a:solidFill>
              </a:endParaRPr>
            </a:p>
            <a:p>
              <a:pPr algn="just"/>
              <a:r>
                <a:rPr lang="en-US" sz="38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800" dirty="0">
                  <a:solidFill>
                    <a:srgbClr val="000000"/>
                  </a:solidFill>
                </a:rPr>
                <a:t> Channel creation, </a:t>
              </a:r>
              <a:r>
                <a:rPr lang="pt-PT" sz="3800" b="1" dirty="0">
                  <a:solidFill>
                    <a:srgbClr val="800066"/>
                  </a:solidFill>
                </a:rPr>
                <a:t>new</a:t>
              </a:r>
              <a:r>
                <a:rPr lang="pt-PT" sz="3800" dirty="0">
                  <a:solidFill>
                    <a:srgbClr val="800066"/>
                  </a:solidFill>
                </a:rPr>
                <a:t> </a:t>
              </a:r>
              <a:r>
                <a:rPr lang="pt-PT" sz="3800" dirty="0">
                  <a:solidFill>
                    <a:srgbClr val="000000"/>
                  </a:solidFill>
                </a:rPr>
                <a:t>S; </a:t>
              </a:r>
              <a:r>
                <a:rPr lang="en-US" sz="3800" dirty="0">
                  <a:solidFill>
                    <a:srgbClr val="000000"/>
                  </a:solidFill>
                </a:rPr>
                <a:t> Message sending, </a:t>
              </a:r>
              <a:r>
                <a:rPr lang="en-US" sz="3800" b="1" dirty="0">
                  <a:solidFill>
                    <a:srgbClr val="800066"/>
                  </a:solidFill>
                </a:rPr>
                <a:t>send</a:t>
              </a:r>
              <a:r>
                <a:rPr lang="en-US" sz="3800" dirty="0">
                  <a:solidFill>
                    <a:srgbClr val="800066"/>
                  </a:solidFill>
                </a:rPr>
                <a:t> </a:t>
              </a:r>
              <a:r>
                <a:rPr lang="en-US" sz="3800" dirty="0">
                  <a:solidFill>
                    <a:srgbClr val="000000"/>
                  </a:solidFill>
                </a:rPr>
                <a:t>E, and receiving, </a:t>
              </a:r>
              <a:r>
                <a:rPr lang="en-US" sz="3800" b="1" dirty="0">
                  <a:solidFill>
                    <a:srgbClr val="800066"/>
                  </a:solidFill>
                </a:rPr>
                <a:t>receive</a:t>
              </a:r>
              <a:r>
                <a:rPr lang="en-US" sz="3800" dirty="0">
                  <a:solidFill>
                    <a:srgbClr val="800066"/>
                  </a:solidFill>
                </a:rPr>
                <a:t> </a:t>
              </a:r>
              <a:r>
                <a:rPr lang="en-US" sz="3800" dirty="0">
                  <a:solidFill>
                    <a:srgbClr val="000000"/>
                  </a:solidFill>
                </a:rPr>
                <a:t>E; Branch selection, </a:t>
              </a:r>
              <a:r>
                <a:rPr lang="en-US" sz="3800" b="1" dirty="0">
                  <a:solidFill>
                    <a:srgbClr val="800066"/>
                  </a:solidFill>
                </a:rPr>
                <a:t>select</a:t>
              </a:r>
              <a:r>
                <a:rPr lang="en-US" sz="3800" dirty="0">
                  <a:solidFill>
                    <a:srgbClr val="800066"/>
                  </a:solidFill>
                </a:rPr>
                <a:t> </a:t>
              </a:r>
              <a:r>
                <a:rPr lang="en-US" sz="3800" dirty="0">
                  <a:solidFill>
                    <a:srgbClr val="000000"/>
                  </a:solidFill>
                </a:rPr>
                <a:t>C E, and match, </a:t>
              </a:r>
              <a:r>
                <a:rPr lang="en-US" sz="3800" b="1" dirty="0">
                  <a:solidFill>
                    <a:srgbClr val="800066"/>
                  </a:solidFill>
                </a:rPr>
                <a:t>match</a:t>
              </a:r>
              <a:r>
                <a:rPr lang="en-US" sz="3800" dirty="0">
                  <a:solidFill>
                    <a:srgbClr val="800066"/>
                  </a:solidFill>
                </a:rPr>
                <a:t> </a:t>
              </a:r>
              <a:r>
                <a:rPr lang="en-US" sz="3800" dirty="0">
                  <a:solidFill>
                    <a:srgbClr val="000000"/>
                  </a:solidFill>
                </a:rPr>
                <a:t>E </a:t>
              </a:r>
              <a:r>
                <a:rPr lang="en-US" sz="3800" b="1" dirty="0">
                  <a:solidFill>
                    <a:srgbClr val="800066"/>
                  </a:solidFill>
                </a:rPr>
                <a:t>with</a:t>
              </a:r>
              <a:r>
                <a:rPr lang="en-US" sz="3800" dirty="0">
                  <a:solidFill>
                    <a:srgbClr val="800066"/>
                  </a:solidFill>
                </a:rPr>
                <a:t> </a:t>
              </a:r>
              <a:r>
                <a:rPr lang="en-US" sz="3800" dirty="0">
                  <a:solidFill>
                    <a:srgbClr val="000000"/>
                  </a:solidFill>
                </a:rPr>
                <a:t>C1 x –&gt; E1 ,..., Cn x –&gt; </a:t>
              </a:r>
              <a:r>
                <a:rPr lang="en-US" sz="3800" dirty="0" err="1">
                  <a:solidFill>
                    <a:srgbClr val="000000"/>
                  </a:solidFill>
                </a:rPr>
                <a:t>En</a:t>
              </a:r>
              <a:r>
                <a:rPr lang="en-US" sz="3800" dirty="0">
                  <a:solidFill>
                    <a:srgbClr val="000000"/>
                  </a:solidFill>
                </a:rPr>
                <a:t>.</a:t>
              </a:r>
              <a:endParaRPr lang="pt-PT" sz="38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79787" y="21630809"/>
            <a:ext cx="3074987" cy="3025390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716532" y="19001333"/>
            <a:ext cx="8820000" cy="5377374"/>
            <a:chOff x="82027" y="5750004"/>
            <a:chExt cx="8820000" cy="3380625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494005" cy="6385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6314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8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8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800" dirty="0">
                  <a:solidFill>
                    <a:srgbClr val="000000"/>
                  </a:solidFill>
                </a:rPr>
                <a:t>. The algorithm is sound and complete.</a:t>
              </a:r>
              <a:endParaRPr lang="pt-PT" sz="38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2206</TotalTime>
  <Words>1052</Words>
  <Application>Microsoft Macintosh PowerPoint</Application>
  <PresentationFormat>Personalizados</PresentationFormat>
  <Paragraphs>90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Andreia Filipa Torcato Mordido</cp:lastModifiedBy>
  <cp:revision>106</cp:revision>
  <cp:lastPrinted>2018-09-24T14:34:22Z</cp:lastPrinted>
  <dcterms:created xsi:type="dcterms:W3CDTF">2018-09-24T12:36:56Z</dcterms:created>
  <dcterms:modified xsi:type="dcterms:W3CDTF">2019-03-15T20:13:49Z</dcterms:modified>
</cp:coreProperties>
</file>

<file path=docProps/thumbnail.jpeg>
</file>